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257" r:id="rId3"/>
    <p:sldId id="266" r:id="rId4"/>
    <p:sldId id="258" r:id="rId5"/>
    <p:sldId id="259" r:id="rId6"/>
    <p:sldId id="268" r:id="rId7"/>
    <p:sldId id="260" r:id="rId8"/>
    <p:sldId id="269" r:id="rId9"/>
    <p:sldId id="270" r:id="rId10"/>
    <p:sldId id="261" r:id="rId11"/>
    <p:sldId id="267" r:id="rId12"/>
    <p:sldId id="27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673"/>
  </p:normalViewPr>
  <p:slideViewPr>
    <p:cSldViewPr snapToGrid="0">
      <p:cViewPr varScale="1">
        <p:scale>
          <a:sx n="115" d="100"/>
          <a:sy n="115" d="100"/>
        </p:scale>
        <p:origin x="1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7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528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4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9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C374-14CF-20A9-3D55-47B322F1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009A4-3C40-C059-8EE1-75AD193C0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D5CAC-7079-314D-9926-57F5DB0D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664EA-973B-F813-3EEE-489AE5C0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0991C-7424-4FCC-65D4-D1FDB926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9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5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D284A-5B37-D84A-96B7-C31AC1EFF8C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1C1A47-5F90-EF40-9320-FED544314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2A20-A0A6-D1C2-6F02-91520FFE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764" y="760814"/>
            <a:ext cx="9144000" cy="238760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Inventory Optimization and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968AE-44AE-F46B-5764-980DA917E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857" y="3192436"/>
            <a:ext cx="8338457" cy="661307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Using Machine Learning and Deep Learning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F92AC-C86A-7A15-FB9F-DF14F1C62769}"/>
              </a:ext>
            </a:extLst>
          </p:cNvPr>
          <p:cNvSpPr txBox="1"/>
          <p:nvPr/>
        </p:nvSpPr>
        <p:spPr>
          <a:xfrm>
            <a:off x="4063092" y="3853743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Randy Otoo</a:t>
            </a:r>
          </a:p>
        </p:txBody>
      </p:sp>
    </p:spTree>
    <p:extLst>
      <p:ext uri="{BB962C8B-B14F-4D97-AF65-F5344CB8AC3E}">
        <p14:creationId xmlns:p14="http://schemas.microsoft.com/office/powerpoint/2010/main" val="264582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CBD9-9B15-A465-284F-5204D03F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84" y="234043"/>
            <a:ext cx="8596668" cy="1320800"/>
          </a:xfrm>
        </p:spPr>
        <p:txBody>
          <a:bodyPr/>
          <a:lstStyle/>
          <a:p>
            <a:r>
              <a:rPr lang="en-US" dirty="0"/>
              <a:t>Deep Learning Model(LSTM)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5582D-90FE-3EF9-817C-19C7823FB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184" y="1172709"/>
            <a:ext cx="8596668" cy="3880773"/>
          </a:xfrm>
        </p:spPr>
        <p:txBody>
          <a:bodyPr/>
          <a:lstStyle/>
          <a:p>
            <a:r>
              <a:rPr lang="en-US" dirty="0"/>
              <a:t>Long Short-Term Memory (LSTM):- Specialized for time-series data</a:t>
            </a:r>
          </a:p>
          <a:p>
            <a:r>
              <a:rPr lang="en-US" dirty="0"/>
              <a:t>Captures temporal dependencies</a:t>
            </a:r>
          </a:p>
          <a:p>
            <a:r>
              <a:rPr lang="en-US" dirty="0"/>
              <a:t> Handles seasonality and trends</a:t>
            </a:r>
          </a:p>
          <a:p>
            <a:r>
              <a:rPr lang="en-US" dirty="0"/>
              <a:t>Adapts to changing data patterns</a:t>
            </a:r>
          </a:p>
        </p:txBody>
      </p:sp>
    </p:spTree>
    <p:extLst>
      <p:ext uri="{BB962C8B-B14F-4D97-AF65-F5344CB8AC3E}">
        <p14:creationId xmlns:p14="http://schemas.microsoft.com/office/powerpoint/2010/main" val="343876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EBFE-82FD-2DB8-4A72-80974482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4" y="127907"/>
            <a:ext cx="8596668" cy="762000"/>
          </a:xfrm>
        </p:spPr>
        <p:txBody>
          <a:bodyPr/>
          <a:lstStyle/>
          <a:p>
            <a:r>
              <a:rPr lang="en-US" dirty="0"/>
              <a:t>Model Architecture (LSTM)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A502F-D6AA-0E99-062A-3BC69A23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12" y="1126542"/>
            <a:ext cx="7772400" cy="49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2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DA60-C159-06A2-6D82-087C708D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4271"/>
          </a:xfrm>
        </p:spPr>
        <p:txBody>
          <a:bodyPr/>
          <a:lstStyle/>
          <a:p>
            <a:r>
              <a:rPr lang="en-US" dirty="0"/>
              <a:t>LSTM Demand Forecasting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ED04D-5331-7427-A35F-4ED78E2E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1583871"/>
            <a:ext cx="7772400" cy="402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C750D-5C86-0554-70CB-EC15F8C1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7" y="5645529"/>
            <a:ext cx="2387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2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04FC-CCC1-0D24-0094-790328CD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3" y="217714"/>
            <a:ext cx="8596668" cy="868136"/>
          </a:xfrm>
        </p:spPr>
        <p:txBody>
          <a:bodyPr/>
          <a:lstStyle/>
          <a:p>
            <a:r>
              <a:rPr lang="en-US" dirty="0"/>
              <a:t>LSTM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22B2C-1BDD-0232-BC32-62CDB992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90" y="1291821"/>
            <a:ext cx="7772400" cy="38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5241-CD73-D26A-9AB1-3879E528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58552" cy="1320800"/>
          </a:xfrm>
        </p:spPr>
        <p:txBody>
          <a:bodyPr/>
          <a:lstStyle/>
          <a:p>
            <a:r>
              <a:rPr lang="en-US" dirty="0"/>
              <a:t>Compare models using evaluation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11F35-4E3B-1C26-7530-8EE5A702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9" y="1799749"/>
            <a:ext cx="36830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12404-5793-1ECA-E520-2D963ADE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55" y="1717641"/>
            <a:ext cx="40259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7D47C-AA8E-8002-61FA-D72AE6B6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2" y="4080852"/>
            <a:ext cx="43307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34D60-9130-EF80-740D-7C8FDC259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770" y="4158911"/>
            <a:ext cx="2387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5B31-EB49-D424-29AF-C73F566F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/>
              <a:t>Business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B6D4D-7EBB-C7E0-B5D8-DFEC956A2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597254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Reduced inventory costs</a:t>
            </a:r>
          </a:p>
          <a:p>
            <a:r>
              <a:rPr lang="en-US" dirty="0"/>
              <a:t>Improved demand prediction accuracy</a:t>
            </a:r>
          </a:p>
          <a:p>
            <a:r>
              <a:rPr lang="en-US" dirty="0"/>
              <a:t> Enhanced decision-making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Future Work: </a:t>
            </a:r>
          </a:p>
          <a:p>
            <a:r>
              <a:rPr lang="en-US" dirty="0"/>
              <a:t>Optimize Hyperparameters: Use grid search or random search to find the optimal hyperparameters such as the number of layers, neurons per layer, learning rate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 Incorporate Additional Features: Include more features such as holiday effects, promotional events, weather conditions.</a:t>
            </a:r>
          </a:p>
          <a:p>
            <a:r>
              <a:rPr lang="en-US" dirty="0"/>
              <a:t>External Data Sources: Integrate external data such as macroeconomic indicators, market trends, and social media sentiment to enrich the model's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5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4FB7-9840-DD4A-9685-4D749E6D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6A5C3-E5FC-1B0B-FB5B-427AEE9A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48" y="1488613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Managing inventory effectively and accurately predicting demand are essential for running a business efficiently and increasing profits.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4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emand Forecasting Can Optimize Your Supply Chain">
            <a:extLst>
              <a:ext uri="{FF2B5EF4-FFF2-40B4-BE49-F238E27FC236}">
                <a16:creationId xmlns:a16="http://schemas.microsoft.com/office/drawing/2014/main" id="{CBD76F04-EEA9-5F51-DD3F-E54C7832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12171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0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0B1F-3EEF-3A23-341D-EC860E51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DB46B-53BB-6882-36E4-0937D64CA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554843"/>
            <a:ext cx="8596668" cy="38807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To develop a predictive model that optimizes inventory management by accurately forecasting demand using Machine Learning and Deep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83663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E29F-2CCE-E76D-25CC-07043385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02108"/>
            <a:ext cx="8596668" cy="805534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6B57-3D87-D15C-2123-F2B0CC9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185177"/>
            <a:ext cx="8596668" cy="17193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Source : retail inventory from Kaggle </a:t>
            </a:r>
          </a:p>
          <a:p>
            <a:r>
              <a:rPr lang="en-US" dirty="0"/>
              <a:t>73,100 Observations and  15 variables</a:t>
            </a:r>
          </a:p>
          <a:p>
            <a:r>
              <a:rPr lang="en-US" dirty="0"/>
              <a:t>Features : Date, Category, Inventory Level, Units Ordered, Demand Forecast, Price</a:t>
            </a:r>
          </a:p>
          <a:p>
            <a:r>
              <a:rPr lang="en-US" dirty="0"/>
              <a:t>Target = Units Sold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C28D3F-E857-CD26-1F74-DADA8326CF95}"/>
              </a:ext>
            </a:extLst>
          </p:cNvPr>
          <p:cNvSpPr txBox="1">
            <a:spLocks/>
          </p:cNvSpPr>
          <p:nvPr/>
        </p:nvSpPr>
        <p:spPr>
          <a:xfrm>
            <a:off x="546705" y="3166671"/>
            <a:ext cx="8596668" cy="805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C285C-5710-31B0-EEFE-FB9732AAFC23}"/>
              </a:ext>
            </a:extLst>
          </p:cNvPr>
          <p:cNvSpPr txBox="1">
            <a:spLocks/>
          </p:cNvSpPr>
          <p:nvPr/>
        </p:nvSpPr>
        <p:spPr>
          <a:xfrm>
            <a:off x="6681107" y="4234326"/>
            <a:ext cx="1629541" cy="576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600" dirty="0"/>
              <a:t>Data Split</a:t>
            </a:r>
            <a:br>
              <a:rPr lang="en-US" dirty="0"/>
            </a:b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8A0A35-D64B-BF7B-007E-17662477EB40}"/>
              </a:ext>
            </a:extLst>
          </p:cNvPr>
          <p:cNvSpPr/>
          <p:nvPr/>
        </p:nvSpPr>
        <p:spPr>
          <a:xfrm>
            <a:off x="4792434" y="4749229"/>
            <a:ext cx="2147207" cy="1575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Set  80%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4D8AFE-FCFE-C4E4-E853-164DF4E94D8A}"/>
              </a:ext>
            </a:extLst>
          </p:cNvPr>
          <p:cNvSpPr/>
          <p:nvPr/>
        </p:nvSpPr>
        <p:spPr>
          <a:xfrm>
            <a:off x="7875814" y="4794134"/>
            <a:ext cx="2147207" cy="1575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Test Set </a:t>
            </a:r>
          </a:p>
          <a:p>
            <a:pPr marL="0" indent="0" algn="ctr">
              <a:buNone/>
            </a:pPr>
            <a:r>
              <a:rPr lang="en-US" dirty="0"/>
              <a:t>20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DBF155-EDE1-2121-7BB9-D83958474577}"/>
              </a:ext>
            </a:extLst>
          </p:cNvPr>
          <p:cNvCxnSpPr/>
          <p:nvPr/>
        </p:nvCxnSpPr>
        <p:spPr>
          <a:xfrm>
            <a:off x="7697559" y="4590025"/>
            <a:ext cx="506186" cy="31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94F84-1B9E-4C17-D8B2-A0298DA143A2}"/>
              </a:ext>
            </a:extLst>
          </p:cNvPr>
          <p:cNvCxnSpPr/>
          <p:nvPr/>
        </p:nvCxnSpPr>
        <p:spPr>
          <a:xfrm flipH="1">
            <a:off x="6742337" y="4606354"/>
            <a:ext cx="487135" cy="40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8A15828-3218-C405-78DF-78C757C0B00C}"/>
              </a:ext>
            </a:extLst>
          </p:cNvPr>
          <p:cNvSpPr txBox="1">
            <a:spLocks/>
          </p:cNvSpPr>
          <p:nvPr/>
        </p:nvSpPr>
        <p:spPr>
          <a:xfrm>
            <a:off x="796711" y="3518965"/>
            <a:ext cx="1804609" cy="5761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8000" dirty="0"/>
              <a:t>Data Preprocessing</a:t>
            </a:r>
          </a:p>
          <a:p>
            <a:pPr algn="ctr"/>
            <a:endParaRPr lang="en-US" sz="6700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C43D23A-1B9B-1D49-8974-E97753BFD645}"/>
              </a:ext>
            </a:extLst>
          </p:cNvPr>
          <p:cNvSpPr txBox="1">
            <a:spLocks/>
          </p:cNvSpPr>
          <p:nvPr/>
        </p:nvSpPr>
        <p:spPr>
          <a:xfrm>
            <a:off x="317971" y="4332664"/>
            <a:ext cx="3838408" cy="1719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E36180-09D4-AAEA-385B-78B72EF5F390}"/>
              </a:ext>
            </a:extLst>
          </p:cNvPr>
          <p:cNvSpPr txBox="1">
            <a:spLocks/>
          </p:cNvSpPr>
          <p:nvPr/>
        </p:nvSpPr>
        <p:spPr>
          <a:xfrm>
            <a:off x="317971" y="4071283"/>
            <a:ext cx="2762090" cy="19807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700" dirty="0">
                <a:solidFill>
                  <a:schemeClr val="tx1"/>
                </a:solidFill>
              </a:rPr>
              <a:t>Date Format</a:t>
            </a:r>
          </a:p>
          <a:p>
            <a:pPr algn="ctr"/>
            <a:endParaRPr lang="en-US" sz="6700" dirty="0">
              <a:solidFill>
                <a:schemeClr val="tx1"/>
              </a:solidFill>
            </a:endParaRPr>
          </a:p>
          <a:p>
            <a:pPr algn="ctr"/>
            <a:r>
              <a:rPr lang="en-US" sz="6700" dirty="0">
                <a:solidFill>
                  <a:schemeClr val="tx1"/>
                </a:solidFill>
              </a:rPr>
              <a:t>Handled Missing values</a:t>
            </a:r>
          </a:p>
          <a:p>
            <a:pPr algn="ctr"/>
            <a:endParaRPr lang="en-US" sz="6700" dirty="0">
              <a:solidFill>
                <a:schemeClr val="tx1"/>
              </a:solidFill>
            </a:endParaRPr>
          </a:p>
          <a:p>
            <a:pPr algn="ctr"/>
            <a:r>
              <a:rPr lang="en-US" sz="6700" dirty="0">
                <a:solidFill>
                  <a:schemeClr val="tx1"/>
                </a:solidFill>
              </a:rPr>
              <a:t>Normalized(Units Sold for LSTM)</a:t>
            </a:r>
          </a:p>
          <a:p>
            <a:pPr algn="ctr"/>
            <a:endParaRPr lang="en-US" sz="6700" dirty="0">
              <a:solidFill>
                <a:schemeClr val="tx1"/>
              </a:solidFill>
            </a:endParaRPr>
          </a:p>
          <a:p>
            <a:pPr algn="ctr"/>
            <a:r>
              <a:rPr lang="en-US" sz="6700" dirty="0">
                <a:solidFill>
                  <a:schemeClr val="tx1"/>
                </a:solidFill>
              </a:rPr>
              <a:t>Created sequence for LSTM</a:t>
            </a:r>
          </a:p>
          <a:p>
            <a:pPr algn="ctr"/>
            <a:endParaRPr lang="en-US" sz="6700" dirty="0">
              <a:solidFill>
                <a:schemeClr val="tx1"/>
              </a:solidFill>
            </a:endParaRPr>
          </a:p>
          <a:p>
            <a:pPr algn="ctr"/>
            <a:endParaRPr lang="en-US" sz="6700" dirty="0">
              <a:solidFill>
                <a:schemeClr val="tx1"/>
              </a:solidFill>
            </a:endParaRPr>
          </a:p>
          <a:p>
            <a:pPr algn="ctr"/>
            <a:endParaRPr lang="en-US" sz="6700" dirty="0"/>
          </a:p>
          <a:p>
            <a:pPr algn="ctr"/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3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9B1E-03ED-9C23-FF9F-C5287E1D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0" y="95633"/>
            <a:ext cx="6678687" cy="63137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82441-EB4C-CDFB-0673-670CD102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378" y="594737"/>
            <a:ext cx="5878287" cy="3341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85024-99A2-CF09-0E4D-1D068A98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0" y="782133"/>
            <a:ext cx="6047316" cy="315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FA4C1-CE4F-FB00-5075-D41F73BA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20" y="3936654"/>
            <a:ext cx="6047316" cy="27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2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82BD-B10D-7754-99E4-72C963B7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70" y="316411"/>
            <a:ext cx="8596668" cy="761275"/>
          </a:xfrm>
        </p:spPr>
        <p:txBody>
          <a:bodyPr/>
          <a:lstStyle/>
          <a:p>
            <a:r>
              <a:rPr lang="en-US" dirty="0"/>
              <a:t>Machine Learning Models(Base Models)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A871-8305-E1FB-EACE-319A7CF4BDB4}"/>
              </a:ext>
            </a:extLst>
          </p:cNvPr>
          <p:cNvSpPr txBox="1"/>
          <p:nvPr/>
        </p:nvSpPr>
        <p:spPr>
          <a:xfrm>
            <a:off x="6251121" y="1010300"/>
            <a:ext cx="233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26D66-559A-BB09-810D-AC67453BD554}"/>
              </a:ext>
            </a:extLst>
          </p:cNvPr>
          <p:cNvSpPr txBox="1"/>
          <p:nvPr/>
        </p:nvSpPr>
        <p:spPr>
          <a:xfrm>
            <a:off x="571499" y="982827"/>
            <a:ext cx="229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A6003-D476-7225-B8D8-06C1C57D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8" y="1942375"/>
            <a:ext cx="36830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B48DF-C56E-3A17-5143-D6E00005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04" y="1942375"/>
            <a:ext cx="4025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E4F9-2684-9147-9CA3-98FE79A0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141" y="140756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system-ui"/>
              </a:rPr>
              <a:t>ARIMA Model: </a:t>
            </a:r>
            <a:r>
              <a:rPr lang="en-US" dirty="0">
                <a:latin typeface="system-ui"/>
              </a:rPr>
              <a:t>Times series forecasting method for stationary time series data that combines 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ystem-ui"/>
              </a:rPr>
              <a:t>AutoRegression(AR): Use its lagged observations to predict the current values.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ystem-ui"/>
              </a:rPr>
              <a:t>Integration(I): Helps removes trends to make the times series stationary(constant mean and variance).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ystem-ui"/>
              </a:rPr>
              <a:t>Moving Average (MA) : model residual errors and used to predict future values.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4E96A-3C76-B2E1-6314-194EEE6DBCDF}"/>
              </a:ext>
            </a:extLst>
          </p:cNvPr>
          <p:cNvSpPr txBox="1">
            <a:spLocks/>
          </p:cNvSpPr>
          <p:nvPr/>
        </p:nvSpPr>
        <p:spPr>
          <a:xfrm>
            <a:off x="677334" y="359595"/>
            <a:ext cx="8596668" cy="739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Times Series Model (ARIMA)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7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BCC9-6A2A-44CD-5BBF-9CBE4B0D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3C1D-2C6C-9873-D4A0-4F6F7CE4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2" y="364672"/>
            <a:ext cx="8596668" cy="1320800"/>
          </a:xfrm>
        </p:spPr>
        <p:txBody>
          <a:bodyPr/>
          <a:lstStyle/>
          <a:p>
            <a:r>
              <a:rPr lang="en-US" dirty="0"/>
              <a:t>Times Series Models(ARIMA)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BC3C5-25DA-9135-4570-B0769C04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2" y="1025072"/>
            <a:ext cx="7772400" cy="4442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0E5B0-01DD-7CD0-613B-477FE2D3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2" y="5664325"/>
            <a:ext cx="4330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726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2532</TotalTime>
  <Words>345</Words>
  <Application>Microsoft Macintosh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American Typewriter</vt:lpstr>
      <vt:lpstr>Arial</vt:lpstr>
      <vt:lpstr>Candara</vt:lpstr>
      <vt:lpstr>system-ui</vt:lpstr>
      <vt:lpstr>Trebuchet MS</vt:lpstr>
      <vt:lpstr>Wingdings 3</vt:lpstr>
      <vt:lpstr>Facet</vt:lpstr>
      <vt:lpstr>Inventory Optimization and Demand Forecasting</vt:lpstr>
      <vt:lpstr>Introduction</vt:lpstr>
      <vt:lpstr>PowerPoint Presentation</vt:lpstr>
      <vt:lpstr>Goal of the Project</vt:lpstr>
      <vt:lpstr>Data Description</vt:lpstr>
      <vt:lpstr>Exploratory Data Analysis</vt:lpstr>
      <vt:lpstr>Machine Learning Models(Base Models)</vt:lpstr>
      <vt:lpstr>PowerPoint Presentation</vt:lpstr>
      <vt:lpstr>Times Series Models(ARIMA)</vt:lpstr>
      <vt:lpstr>Deep Learning Model(LSTM)</vt:lpstr>
      <vt:lpstr>Model Architecture (LSTM)</vt:lpstr>
      <vt:lpstr>LSTM Demand Forecasting</vt:lpstr>
      <vt:lpstr>LSTM </vt:lpstr>
      <vt:lpstr>Compare models using evaluation metrics</vt:lpstr>
      <vt:lpstr>Business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</cp:revision>
  <dcterms:created xsi:type="dcterms:W3CDTF">2024-12-12T07:19:30Z</dcterms:created>
  <dcterms:modified xsi:type="dcterms:W3CDTF">2024-12-14T03:17:56Z</dcterms:modified>
</cp:coreProperties>
</file>